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19"/>
  </p:notesMasterIdLst>
  <p:handoutMasterIdLst>
    <p:handoutMasterId r:id="rId20"/>
  </p:handoutMasterIdLst>
  <p:sldIdLst>
    <p:sldId id="998" r:id="rId2"/>
    <p:sldId id="990" r:id="rId3"/>
    <p:sldId id="993" r:id="rId4"/>
    <p:sldId id="892" r:id="rId5"/>
    <p:sldId id="994" r:id="rId6"/>
    <p:sldId id="995" r:id="rId7"/>
    <p:sldId id="996" r:id="rId8"/>
    <p:sldId id="997" r:id="rId9"/>
    <p:sldId id="894" r:id="rId10"/>
    <p:sldId id="985" r:id="rId11"/>
    <p:sldId id="899" r:id="rId12"/>
    <p:sldId id="900" r:id="rId13"/>
    <p:sldId id="901" r:id="rId14"/>
    <p:sldId id="902" r:id="rId15"/>
    <p:sldId id="896" r:id="rId16"/>
    <p:sldId id="897" r:id="rId17"/>
    <p:sldId id="898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99FF"/>
    <a:srgbClr val="FFFFCC"/>
    <a:srgbClr val="FFFFD5"/>
    <a:srgbClr val="66CCFF"/>
    <a:srgbClr val="FF3300"/>
    <a:srgbClr val="FF0066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21" autoAdjust="0"/>
    <p:restoredTop sz="86386" autoAdjust="0"/>
  </p:normalViewPr>
  <p:slideViewPr>
    <p:cSldViewPr>
      <p:cViewPr varScale="1">
        <p:scale>
          <a:sx n="78" d="100"/>
          <a:sy n="78" d="100"/>
        </p:scale>
        <p:origin x="100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9525" y="728663"/>
            <a:ext cx="4757738" cy="3567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37234"/>
            <a:ext cx="5364480" cy="4377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57812"/>
            <a:ext cx="3169920" cy="40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161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358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88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698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11/5/2024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4324" y="476672"/>
            <a:ext cx="8255260" cy="6120680"/>
          </a:xfrm>
        </p:spPr>
        <p:txBody>
          <a:bodyPr lIns="92075" tIns="46038" rIns="92075" bIns="46038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圣经阐述：如何解释和应用圣经</a:t>
            </a:r>
            <a:r>
              <a:rPr kumimoji="0" lang="en-US" altLang="zh-CN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-13</a:t>
            </a:r>
            <a:endParaRPr lang="en-US" altLang="zh-TW" sz="40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Pastor Iho Tree (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崔</a:t>
            </a:r>
            <a:r>
              <a:rPr lang="zh-CN" altLang="en-US" sz="3600" dirty="0">
                <a:latin typeface="+mj-lt"/>
                <a:ea typeface="DFKai-SB" panose="03000509000000000000" pitchFamily="65" charset="-120"/>
              </a:rPr>
              <a:t>谊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厚牧師</a:t>
            </a: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11-3-2024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8161" y="1700808"/>
            <a:ext cx="8327678" cy="4088496"/>
          </a:xfrm>
        </p:spPr>
        <p:txBody>
          <a:bodyPr lIns="92075" tIns="46038" rIns="92075" bIns="46038"/>
          <a:lstStyle/>
          <a:p>
            <a:pPr marL="400050" lvl="1" indent="-342900" eaLnBrk="1" hangingPunct="1">
              <a:lnSpc>
                <a:spcPts val="3500"/>
              </a:lnSpc>
              <a:buFont typeface="+mj-lt"/>
              <a:buAutoNum type="arabicPeriod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犹太人为什么把耶稣交给彼拉多去接受审判？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744538" lvl="2" indent="-342900" eaLnBrk="1" hangingPunct="1">
              <a:lnSpc>
                <a:spcPts val="3500"/>
              </a:lnSpc>
              <a:buNone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答案：因为当时罗马人统治着巴勒斯坦，根据罗马的法律，犹太人无权施行死刑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. </a:t>
            </a:r>
          </a:p>
          <a:p>
            <a:pPr marL="744538" lvl="2" indent="-342900" eaLnBrk="1" hangingPunct="1">
              <a:lnSpc>
                <a:spcPts val="3500"/>
              </a:lnSpc>
              <a:buNone/>
            </a:pP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400050" lvl="1" indent="-342900" eaLnBrk="1" hangingPunct="1">
              <a:lnSpc>
                <a:spcPts val="3500"/>
              </a:lnSpc>
              <a:buFont typeface="+mj-lt"/>
              <a:buAutoNum type="arabicPeriod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赫人为什么要把整个土地卖给亚伯拉罕，而不仅仅是山洞？ （创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23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：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1-20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亚伯拉罕买地埋葬撒拉）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1618" y="17244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历史文化背景 </a:t>
            </a:r>
            <a:r>
              <a:rPr lang="en-US" altLang="zh-CN" sz="30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例子</a:t>
            </a:r>
            <a:endParaRPr lang="en-US" sz="30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265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617" y="880953"/>
            <a:ext cx="8640763" cy="5804603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400"/>
              </a:lnSpc>
              <a:buNone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创世记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23:1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撒拉享寿一百二十七岁，这是撒拉一生的岁数。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撒拉死在迦南地的基列．亚巴，就是希伯仑；亚伯拉罕进去为撒拉哀恸哭号。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亚伯拉罕从死者面前起来，对赫人说：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4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我是在你们中间寄居的外族人，求你们在你们中间给我一块坟地作产业，使我可以埋葬我死了的人，使她不露在我面前。”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赫人回答亚伯拉罕，说：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6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我主请听，你在我们中间是一位尊贵的王子，你可以在我们最好的坟地里埋葬你死了的人，我们必没有人阻止你在他的坟地埋葬你死了的人。”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于是，亚伯拉罕起来，向当地的赫人下拜，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对他们说：“你们若有意使我埋葬我死了的人，使她不露在我的眼前，就请听我的话，为我请求琐辖的儿子以弗仑，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叫他把他所拥有的，田头上那麦比拉洞卖给我。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他可以按着十足的价银卖给我，使我在你们中间有产业作坟地。”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D592CFA-3E61-403F-BBDB-1C41CE8B4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8" y="17244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历史文化背景 </a:t>
            </a:r>
            <a:r>
              <a:rPr lang="en-US" altLang="zh-CN" sz="30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例子</a:t>
            </a:r>
            <a:endParaRPr lang="en-US" sz="30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130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4796" y="1196752"/>
            <a:ext cx="8655676" cy="5508848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400"/>
              </a:lnSpc>
              <a:buNone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创世记 </a:t>
            </a:r>
            <a:r>
              <a:rPr lang="en-US" altLang="zh-TW" sz="2400" dirty="0">
                <a:ea typeface="TSC UKai M TT" pitchFamily="49" charset="-122"/>
              </a:rPr>
              <a:t>23:10 </a:t>
            </a:r>
            <a:r>
              <a:rPr lang="zh-CN" altLang="en-US" sz="2400" dirty="0">
                <a:ea typeface="TSC UKai M TT" pitchFamily="49" charset="-122"/>
              </a:rPr>
              <a:t>那时，以弗仑正坐在赫人中间。于是，赫人以弗仑就回答亚伯拉罕，所有来到城门口的赫人都听见他说：</a:t>
            </a:r>
            <a:r>
              <a:rPr lang="en-US" altLang="zh-CN" sz="2400" dirty="0">
                <a:ea typeface="TSC UKai M TT" pitchFamily="49" charset="-122"/>
              </a:rPr>
              <a:t>11 “</a:t>
            </a:r>
            <a:r>
              <a:rPr lang="zh-CN" altLang="en-US" sz="2400" dirty="0">
                <a:ea typeface="TSC UKai M TT" pitchFamily="49" charset="-122"/>
              </a:rPr>
              <a:t>我主，不要这样，请听我说，这块田我送给你，连其中的洞我也送给你。我在我的族人眼前送给你，让你可以埋葬你死了的人。” </a:t>
            </a:r>
            <a:r>
              <a:rPr lang="en-US" altLang="zh-CN" sz="2400" dirty="0">
                <a:ea typeface="TSC UKai M TT" pitchFamily="49" charset="-122"/>
              </a:rPr>
              <a:t>12 </a:t>
            </a:r>
            <a:r>
              <a:rPr lang="zh-CN" altLang="en-US" sz="2400" dirty="0">
                <a:ea typeface="TSC UKai M TT" pitchFamily="49" charset="-122"/>
              </a:rPr>
              <a:t>亚伯拉罕就在当地的人面前下拜，</a:t>
            </a:r>
            <a:r>
              <a:rPr lang="en-US" altLang="zh-CN" sz="2400" dirty="0">
                <a:ea typeface="TSC UKai M TT" pitchFamily="49" charset="-122"/>
              </a:rPr>
              <a:t>13 </a:t>
            </a:r>
            <a:r>
              <a:rPr lang="zh-CN" altLang="en-US" sz="2400" dirty="0">
                <a:ea typeface="TSC UKai M TT" pitchFamily="49" charset="-122"/>
              </a:rPr>
              <a:t>然后在当地的人面前对以弗仑说：“请听我说，如果你愿意，我必定把地的价银给你，请你收下吧，让我可以在那里埋葬我死了的人。”</a:t>
            </a:r>
            <a:r>
              <a:rPr lang="en-US" altLang="zh-CN" sz="2400" dirty="0">
                <a:ea typeface="TSC UKai M TT" pitchFamily="49" charset="-122"/>
              </a:rPr>
              <a:t>14 </a:t>
            </a:r>
            <a:r>
              <a:rPr lang="zh-CN" altLang="en-US" sz="2400" dirty="0">
                <a:ea typeface="TSC UKai M TT" pitchFamily="49" charset="-122"/>
              </a:rPr>
              <a:t>以弗仑回答亚伯拉罕，对他说：</a:t>
            </a:r>
            <a:r>
              <a:rPr lang="en-US" altLang="zh-CN" sz="2400" dirty="0">
                <a:ea typeface="TSC UKai M TT" pitchFamily="49" charset="-122"/>
              </a:rPr>
              <a:t>15 “</a:t>
            </a:r>
            <a:r>
              <a:rPr lang="zh-CN" altLang="en-US" sz="2400" dirty="0">
                <a:ea typeface="TSC UKai M TT" pitchFamily="49" charset="-122"/>
              </a:rPr>
              <a:t>我主，请听我说，一块值四百块四千五百克银子的田地，在你我之间，算得甚么呢？你埋葬你死了的人吧。”</a:t>
            </a:r>
            <a:r>
              <a:rPr lang="en-US" altLang="zh-CN" sz="2400" dirty="0">
                <a:ea typeface="TSC UKai M TT" pitchFamily="49" charset="-122"/>
              </a:rPr>
              <a:t>16 </a:t>
            </a:r>
            <a:r>
              <a:rPr lang="zh-CN" altLang="en-US" sz="2400" dirty="0">
                <a:ea typeface="TSC UKai M TT" pitchFamily="49" charset="-122"/>
              </a:rPr>
              <a:t>亚伯拉罕同意以弗仑说的价银，就照着他在赫人面前所说的，拿商人通用的银子，称了四百块四千五百克银子给以弗仑。</a:t>
            </a:r>
            <a:r>
              <a:rPr lang="zh-TW" altLang="en-US" sz="2400" dirty="0">
                <a:ea typeface="TSC UKai M TT" pitchFamily="49" charset="-122"/>
              </a:rPr>
              <a:t> 	</a:t>
            </a:r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6622F9F-4D46-4ACC-AC02-4BF23D8A7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8" y="17244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历史文化背景 </a:t>
            </a:r>
            <a:r>
              <a:rPr lang="en-US" altLang="zh-CN" sz="30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例子</a:t>
            </a:r>
            <a:endParaRPr lang="en-US" sz="30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6327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4796" y="1700808"/>
            <a:ext cx="8784878" cy="5004792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400"/>
              </a:lnSpc>
              <a:buNone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创世记 </a:t>
            </a:r>
            <a:r>
              <a:rPr lang="en-US" altLang="zh-TW" sz="2400" dirty="0">
                <a:ea typeface="TSC UKai M TT" pitchFamily="49" charset="-122"/>
              </a:rPr>
              <a:t>23:17 </a:t>
            </a:r>
            <a:r>
              <a:rPr lang="zh-CN" altLang="en-US" sz="2400" dirty="0">
                <a:ea typeface="TSC UKai M TT" pitchFamily="49" charset="-122"/>
              </a:rPr>
              <a:t>于是，以弗仑在麦比拉，在幔利前面的那块地，包括那块田和其中的洞，田中和四周所有的树木，</a:t>
            </a:r>
            <a:r>
              <a:rPr lang="en-US" altLang="zh-CN" sz="2400" dirty="0">
                <a:ea typeface="TSC UKai M TT" pitchFamily="49" charset="-122"/>
              </a:rPr>
              <a:t>18 </a:t>
            </a:r>
            <a:r>
              <a:rPr lang="zh-CN" altLang="en-US" sz="2400" dirty="0">
                <a:ea typeface="TSC UKai M TT" pitchFamily="49" charset="-122"/>
              </a:rPr>
              <a:t>都在赫人眼前，就是在所有来到城门口的赫人眼前，归给亚伯拉罕作产业。 </a:t>
            </a:r>
            <a:r>
              <a:rPr lang="en-US" altLang="zh-CN" sz="2400" dirty="0">
                <a:ea typeface="TSC UKai M TT" pitchFamily="49" charset="-122"/>
              </a:rPr>
              <a:t>19 </a:t>
            </a:r>
            <a:r>
              <a:rPr lang="zh-CN" altLang="en-US" sz="2400" dirty="0">
                <a:ea typeface="TSC UKai M TT" pitchFamily="49" charset="-122"/>
              </a:rPr>
              <a:t>这事以后，亚伯拉罕把自己的妻子撒拉埋在迦南地，幔利前面麦比拉田间的洞里。幔利就是希伯仑。 </a:t>
            </a:r>
            <a:r>
              <a:rPr lang="en-US" altLang="zh-CN" sz="2400" dirty="0">
                <a:ea typeface="TSC UKai M TT" pitchFamily="49" charset="-122"/>
              </a:rPr>
              <a:t>20 </a:t>
            </a:r>
            <a:r>
              <a:rPr lang="zh-CN" altLang="en-US" sz="2400" dirty="0">
                <a:ea typeface="TSC UKai M TT" pitchFamily="49" charset="-122"/>
              </a:rPr>
              <a:t>这样，那块田和田中的洞，就从赫人归给了亚伯拉罕为产业作坟地。</a:t>
            </a:r>
            <a:r>
              <a:rPr lang="en-US" sz="2400" dirty="0">
                <a:ea typeface="TSC UKai M TT" pitchFamily="49" charset="-122"/>
              </a:rPr>
              <a:t> </a:t>
            </a:r>
          </a:p>
          <a:p>
            <a:pPr marL="57150" lvl="1" indent="0" eaLnBrk="1" hangingPunct="1">
              <a:lnSpc>
                <a:spcPts val="3400"/>
              </a:lnSpc>
              <a:buNone/>
            </a:pP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8EF4949-8902-444E-A241-BA5E96132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8" y="17244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历史文化背景 </a:t>
            </a:r>
            <a:r>
              <a:rPr lang="en-US" altLang="zh-CN" sz="30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例子</a:t>
            </a:r>
            <a:endParaRPr lang="en-US" sz="30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5744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619" y="1268760"/>
            <a:ext cx="8496846" cy="501776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200"/>
              </a:lnSpc>
              <a:buNone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赫人为什么要把整个土地卖给亚伯拉罕，而不仅仅卖山洞？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57150" lvl="1" indent="0" eaLnBrk="1" hangingPunct="1">
              <a:lnSpc>
                <a:spcPts val="3200"/>
              </a:lnSpc>
              <a:buNone/>
            </a:pPr>
            <a:endParaRPr lang="en-US" altLang="zh-TW" sz="2400" u="sng" dirty="0">
              <a:latin typeface="+mj-lt"/>
              <a:ea typeface="DFKai-SB" panose="03000509000000000000" pitchFamily="65" charset="-120"/>
            </a:endParaRPr>
          </a:p>
          <a:p>
            <a:pPr marL="57150" lvl="1" indent="0" eaLnBrk="1" hangingPunct="1">
              <a:lnSpc>
                <a:spcPts val="3200"/>
              </a:lnSpc>
              <a:buNone/>
            </a:pPr>
            <a:r>
              <a:rPr lang="zh-TW" altLang="en-US" sz="2400" u="sng" dirty="0">
                <a:latin typeface="+mj-lt"/>
                <a:ea typeface="DFKai-SB" panose="03000509000000000000" pitchFamily="65" charset="-120"/>
              </a:rPr>
              <a:t>答案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: </a:t>
            </a:r>
          </a:p>
          <a:p>
            <a:pPr marL="400050" lvl="1" indent="-342900" eaLnBrk="1" hangingPunct="1">
              <a:lnSpc>
                <a:spcPts val="3200"/>
              </a:lnSpc>
              <a:buFont typeface="Wingdings" panose="05000000000000000000" pitchFamily="2" charset="2"/>
              <a:buChar char="q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因为如果亚伯拉罕不买整块地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赫人如果只把洞卖给亚伯拉罕，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 </a:t>
            </a:r>
            <a:r>
              <a:rPr lang="zh-CN" altLang="en-US" sz="2400" dirty="0">
                <a:ea typeface="DFKai-SB" panose="03000509000000000000" pitchFamily="65" charset="-120"/>
              </a:rPr>
              <a:t>赫人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要为</a:t>
            </a:r>
            <a:r>
              <a:rPr lang="zh-CN" altLang="en-US" sz="2400" dirty="0">
                <a:ea typeface="DFKai-SB" panose="03000509000000000000" pitchFamily="65" charset="-120"/>
              </a:rPr>
              <a:t>整块地</a:t>
            </a:r>
            <a:r>
              <a:rPr lang="en-US" altLang="zh-CN" sz="2400" dirty="0">
                <a:ea typeface="DFKai-SB" panose="03000509000000000000" pitchFamily="65" charset="-120"/>
              </a:rPr>
              <a:t> (</a:t>
            </a:r>
            <a:r>
              <a:rPr lang="zh-CN" altLang="en-US" sz="2400" dirty="0">
                <a:ea typeface="DFKai-SB" panose="03000509000000000000" pitchFamily="65" charset="-120"/>
              </a:rPr>
              <a:t>包括那个山洞</a:t>
            </a:r>
            <a:r>
              <a:rPr lang="en-US" altLang="zh-CN" sz="2400" dirty="0">
                <a:ea typeface="DFKai-SB" panose="03000509000000000000" pitchFamily="65" charset="-120"/>
              </a:rPr>
              <a:t>)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缴纳每年房地产税 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00050" lvl="1" indent="-342900" eaLnBrk="1" hangingPunct="1">
              <a:lnSpc>
                <a:spcPts val="3200"/>
              </a:lnSpc>
              <a:buFont typeface="Wingdings" panose="05000000000000000000" pitchFamily="2" charset="2"/>
              <a:buChar char="q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亚伯拉罕在整个“谈判策略”中反映了他对赫人法律的了解。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00050" lvl="1" indent="-342900" eaLnBrk="1" hangingPunct="1">
              <a:lnSpc>
                <a:spcPts val="3200"/>
              </a:lnSpc>
              <a:buFont typeface="Wingdings" panose="05000000000000000000" pitchFamily="2" charset="2"/>
              <a:buChar char="q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亚伯拉罕想办法买下整块地，以抓住上帝赐予他全地的应许。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400050" lvl="1" indent="-342900" eaLnBrk="1" hangingPunct="1">
              <a:lnSpc>
                <a:spcPts val="3200"/>
              </a:lnSpc>
              <a:buFont typeface="Wingdings" panose="05000000000000000000" pitchFamily="2" charset="2"/>
              <a:buChar char="q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那块地是“初熟的果子”，象征性地代表了整个迦南地。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0B5F85E-B248-4B08-A621-B15802C24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8" y="17244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历史文化背景 </a:t>
            </a:r>
            <a:r>
              <a:rPr lang="en-US" altLang="zh-CN" sz="30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例子</a:t>
            </a:r>
            <a:endParaRPr lang="en-US" sz="30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424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617" y="864324"/>
            <a:ext cx="8640763" cy="5733028"/>
          </a:xfrm>
        </p:spPr>
        <p:txBody>
          <a:bodyPr lIns="92075" tIns="46038" rIns="92075" bIns="46038"/>
          <a:lstStyle/>
          <a:p>
            <a:pPr marL="400050" lvl="1" indent="-342900" eaLnBrk="1" hangingPunct="1">
              <a:lnSpc>
                <a:spcPts val="3000"/>
              </a:lnSpc>
              <a:buFont typeface="+mj-lt"/>
              <a:buAutoNum type="arabicPeriod" startAt="3"/>
            </a:pP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我何必在一日之内丧失你们两个呢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?”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创世记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27:43-45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我儿啊，现在你要听我的话；起来，逃到哈兰我哥哥拉班那里去吧。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44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与他住些时日，等到你哥哥的怒气消了。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45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你哥哥对你消了怒气，忘记了你对他所作的事，我就派人去把你从那里接回来。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我何必在一日之内丧失你们两个呢？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)</a:t>
            </a:r>
          </a:p>
          <a:p>
            <a:pPr marL="457200" lvl="2" indent="0" eaLnBrk="1" hangingPunct="1">
              <a:lnSpc>
                <a:spcPts val="3000"/>
              </a:lnSpc>
              <a:buNone/>
            </a:pPr>
            <a:r>
              <a:rPr lang="zh-TW" altLang="en-US" sz="2600" u="sng" dirty="0">
                <a:latin typeface="+mj-lt"/>
                <a:ea typeface="DFKai-SB" panose="03000509000000000000" pitchFamily="65" charset="-120"/>
              </a:rPr>
              <a:t>答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以扫本打算杀雅各，利百加却要帮助雅各逃跑。根据当时的法律，凶手（以扫）必须被村里的人处死。这样，利百加在一天之内就失去了她的两个儿子。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457200" lvl="2" indent="0" eaLnBrk="1" hangingPunct="1">
              <a:lnSpc>
                <a:spcPts val="3000"/>
              </a:lnSpc>
              <a:buNone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400050" lvl="1" indent="-342900" eaLnBrk="1" hangingPunct="1">
              <a:lnSpc>
                <a:spcPts val="3000"/>
              </a:lnSpc>
              <a:buFont typeface="+mj-lt"/>
              <a:buAutoNum type="arabicPeriod" startAt="3"/>
            </a:pP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为什么圣经中有这么多的养子案例？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lvl="2" indent="0" eaLnBrk="1" hangingPunct="1">
              <a:lnSpc>
                <a:spcPts val="3000"/>
              </a:lnSpc>
              <a:buNone/>
            </a:pPr>
            <a:r>
              <a:rPr lang="zh-TW" altLang="en-US" sz="2600" u="sng" dirty="0">
                <a:latin typeface="+mj-lt"/>
                <a:ea typeface="DFKai-SB" panose="03000509000000000000" pitchFamily="65" charset="-120"/>
              </a:rPr>
              <a:t>答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那个时候，如果死者在死的那天没有儿子为他哭泣，那是很遗憾的。有些没有儿子的有钱人会收养一个儿子，这样他们死后，就会有一个儿子为他们哀悼。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400050" lvl="1" indent="-342900" eaLnBrk="1" hangingPunct="1">
              <a:lnSpc>
                <a:spcPts val="3000"/>
              </a:lnSpc>
              <a:buFont typeface="+mj-lt"/>
              <a:buAutoNum type="arabicPeriod" startAt="3"/>
            </a:pPr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0FC0EE9-43EE-446C-90C5-A9AFF3AEE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8" y="17244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历史文化背景 </a:t>
            </a:r>
            <a:r>
              <a:rPr lang="en-US" altLang="zh-CN" sz="30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例子</a:t>
            </a:r>
            <a:endParaRPr lang="en-US" sz="30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9174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618" y="980728"/>
            <a:ext cx="8640763" cy="5544852"/>
          </a:xfrm>
        </p:spPr>
        <p:txBody>
          <a:bodyPr lIns="92075" tIns="46038" rIns="92075" bIns="46038"/>
          <a:lstStyle/>
          <a:p>
            <a:pPr marL="400050" lvl="1" indent="-342900" eaLnBrk="1" hangingPunct="1">
              <a:lnSpc>
                <a:spcPts val="3200"/>
              </a:lnSpc>
              <a:buFont typeface="+mj-lt"/>
              <a:buAutoNum type="arabicPeriod" startAt="5"/>
            </a:pP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为什么 </a:t>
            </a:r>
            <a:r>
              <a:rPr lang="en-US" altLang="zh-TW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希律王听见了就心里不安，全耶路撒冷的居民也是这样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?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 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马太福音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2: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1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希律王执政的时候，耶稣生在犹太的伯利恒。那时，有几个星象家从东方来到耶路撒冷，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说：“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那生下来作犹太人的王的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在哪里？ 我们看见他的星出现，特来朝拜他。”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希律王听见了就心里不安，全耶路撒冷的居民也是这样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)</a:t>
            </a:r>
          </a:p>
          <a:p>
            <a:pPr marL="800100" lvl="2" indent="-342900" eaLnBrk="1" hangingPunct="1">
              <a:lnSpc>
                <a:spcPts val="3200"/>
              </a:lnSpc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老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希律王疑神疑鬼。他总是怀疑有人想杀了他，夺取王位。他越老越多疑。他因此已经杀了他最爱的妻子，她的母亲，他的大儿子和另外两个儿子。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0100" lvl="2" indent="-342900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有一个罗马皇帝说：“做希律王的猪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CN" sz="2600" dirty="0" err="1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hus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比做他的儿子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CN" sz="2600" dirty="0" err="1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huios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更安全。”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因为作为他的儿子，其在他家里被杀的可能性比作他的猪更高。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C6996A0-7355-440A-8288-E5EAD2A53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8" y="17244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历史文化背景 </a:t>
            </a:r>
            <a:r>
              <a:rPr lang="en-US" altLang="zh-CN" sz="30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例子</a:t>
            </a:r>
            <a:endParaRPr lang="en-US" sz="30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122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8910" y="1053219"/>
            <a:ext cx="8377890" cy="5220816"/>
          </a:xfrm>
        </p:spPr>
        <p:txBody>
          <a:bodyPr lIns="92075" tIns="46038" rIns="92075" bIns="46038"/>
          <a:lstStyle/>
          <a:p>
            <a:pPr marL="400050" lvl="1" indent="-342900" eaLnBrk="1" hangingPunct="1">
              <a:lnSpc>
                <a:spcPts val="3200"/>
              </a:lnSpc>
              <a:buFont typeface="+mj-lt"/>
              <a:buAutoNum type="arabicPeriod" startAt="5"/>
            </a:pPr>
            <a:r>
              <a:rPr lang="zh-TW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为什么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希律王听见了就心里不安，全耶路撒冷的居民也是这样</a:t>
            </a:r>
            <a:r>
              <a:rPr 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。”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57150" lvl="1" indent="0" eaLnBrk="1" hangingPunct="1">
              <a:lnSpc>
                <a:spcPts val="3200"/>
              </a:lnSpc>
              <a:buNone/>
            </a:pP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0100" lvl="2" indent="-342900" eaLnBrk="1" hangingPunct="1">
              <a:lnSpc>
                <a:spcPts val="3200"/>
              </a:lnSpc>
            </a:pP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当希律王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70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岁快要死的时候。他下令以捏造的罪名逮捕耶路撒冷所有尊贵的精英。他知道他死的时候，没有人会为他哀哭，就吩咐人在他死的日子，把他们都杀了，使那日城里有人哀哭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. </a:t>
            </a:r>
          </a:p>
          <a:p>
            <a:pPr marL="800100" lvl="2" indent="-342900" eaLnBrk="1" hangingPunct="1">
              <a:lnSpc>
                <a:spcPts val="3200"/>
              </a:lnSpc>
            </a:pP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800100" lvl="2" indent="-342900" eaLnBrk="1" hangingPunct="1">
              <a:lnSpc>
                <a:spcPts val="3200"/>
              </a:lnSpc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全耶路撒冷的居民也是这样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”  -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马太很有幽默感。 马太的读者在读这节经文时会大笑。 当马</a:t>
            </a:r>
            <a:r>
              <a:rPr lang="zh-CN" altLang="en-US" sz="2600" dirty="0">
                <a:ea typeface="DFKai-SB" panose="03000509000000000000" pitchFamily="65" charset="-120"/>
              </a:rPr>
              <a:t>太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写作时，距老希律王去世已经许多年了，但人们仍对他的不安全感和残酷性记忆犹新。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EA0A519-5806-4819-A195-AACF4B5F4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8" y="172444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历史文化背景 </a:t>
            </a:r>
            <a:r>
              <a:rPr lang="en-US" altLang="zh-CN" sz="30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3000" dirty="0">
                <a:latin typeface="+mj-lt"/>
                <a:ea typeface="DFKai-SB" panose="03000509000000000000" pitchFamily="65" charset="-120"/>
              </a:rPr>
              <a:t>例子</a:t>
            </a:r>
            <a:endParaRPr lang="en-US" sz="30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607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solidFill>
                  <a:srgbClr val="FFFFFF"/>
                </a:solidFill>
                <a:latin typeface="Times New Roman"/>
              </a:rPr>
              <a:pPr algn="r">
                <a:defRPr/>
              </a:pPr>
              <a:t>2</a:t>
            </a:fld>
            <a:endParaRPr lang="en-US" sz="12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1428728" y="0"/>
            <a:ext cx="6264696" cy="504056"/>
          </a:xfrm>
        </p:spPr>
        <p:txBody>
          <a:bodyPr/>
          <a:lstStyle/>
          <a:p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旧约中的基督</a:t>
            </a:r>
            <a:endParaRPr lang="en-US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9986" y="6248400"/>
            <a:ext cx="8606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+mj-lt"/>
              </a:rPr>
              <a:t>Edmund Clowney, </a:t>
            </a:r>
            <a:r>
              <a:rPr lang="en-US" i="1" u="sng" dirty="0">
                <a:solidFill>
                  <a:srgbClr val="FFFFFF"/>
                </a:solidFill>
                <a:latin typeface="+mj-lt"/>
              </a:rPr>
              <a:t>Preaching Christ in All of Scripture</a:t>
            </a:r>
            <a:r>
              <a:rPr lang="en-US" i="1" dirty="0">
                <a:solidFill>
                  <a:srgbClr val="FFFFFF"/>
                </a:solidFill>
                <a:latin typeface="+mj-lt"/>
              </a:rPr>
              <a:t>, </a:t>
            </a:r>
            <a:r>
              <a:rPr lang="en-US" dirty="0">
                <a:solidFill>
                  <a:srgbClr val="FFFFFF"/>
                </a:solidFill>
                <a:latin typeface="+mj-lt"/>
              </a:rPr>
              <a:t>(p. 32)</a:t>
            </a:r>
            <a:endParaRPr lang="en-US" dirty="0">
              <a:solidFill>
                <a:srgbClr val="FFFF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570965-7F02-439F-9F50-3280AC4C1F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986" y="786483"/>
            <a:ext cx="8464028" cy="5182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49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7778" y="1052736"/>
            <a:ext cx="8496944" cy="5652863"/>
          </a:xfrm>
        </p:spPr>
        <p:txBody>
          <a:bodyPr lIns="92075" tIns="46038" rIns="92075" bIns="46038"/>
          <a:lstStyle/>
          <a:p>
            <a:pPr algn="l" eaLnBrk="1" hangingPunct="1">
              <a:lnSpc>
                <a:spcPts val="3200"/>
              </a:lnSpc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约书亚记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6: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到了第七日，清早黎明的时候，他们起来，以同样的方式绕城七次；只有这一日，他们绕城七次。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16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到了第七次，祭司吹角的时候，约书亚就对人民说：“你们呼喊吧，因为耶和华已经把这城赐给你们了。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17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这城要完全毁灭，城和城中的一切都归耶和华；只有妓女喇合，和所有与她在家中的都可以存活，因为她收藏了我们派去的使者。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18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不过你们要谨慎，不可取那当毁灭的物，恐怕你们贪心，取了那当毁灭的物，就使以色列营成为当毁灭的，使以色列营遭遇灾祸。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19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可是，所有的金银和铜铁的器皿，都要归耶和华为圣，存入耶和华的库房中。”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20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于是人民呼喊，祭司也吹角。人民听见角声的时候，就大声呼喊，城墙就塌陷了；于是，人民冲入城中，人人向前，把城攻取。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21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他们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把城中的一切，无论</a:t>
            </a:r>
            <a:r>
              <a:rPr lang="zh-CN" altLang="en-US" sz="2400" b="1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男女老幼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、牛羊和驴，都用刀杀尽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186C72-B6C3-4CF0-934B-B9370F93F800}"/>
              </a:ext>
            </a:extLst>
          </p:cNvPr>
          <p:cNvSpPr txBox="1"/>
          <p:nvPr/>
        </p:nvSpPr>
        <p:spPr>
          <a:xfrm>
            <a:off x="2250250" y="44624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ea typeface="TSC UKai M TT" pitchFamily="49" charset="-122"/>
              </a:rPr>
              <a:t>预表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8494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771525"/>
            <a:ext cx="8229600" cy="1143000"/>
          </a:xfr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US" altLang="ja-JP" sz="2800" dirty="0">
                <a:solidFill>
                  <a:schemeClr val="bg1"/>
                </a:solidFill>
                <a:ea typeface="DFKai-SB" panose="03000509000000000000" pitchFamily="65" charset="-120"/>
              </a:rPr>
              <a:t>V. Philips Long </a:t>
            </a:r>
            <a:r>
              <a:rPr lang="zh-CN" altLang="en-US" sz="2800" dirty="0">
                <a:solidFill>
                  <a:schemeClr val="bg1"/>
                </a:solidFill>
                <a:ea typeface="DFKai-SB" panose="03000509000000000000" pitchFamily="65" charset="-120"/>
              </a:rPr>
              <a:t>博士  圣约神学院前教授 </a:t>
            </a:r>
            <a:endParaRPr lang="en-US" sz="2800" dirty="0">
              <a:solidFill>
                <a:schemeClr val="bg1"/>
              </a:solidFill>
              <a:ea typeface="DFKai-SB" panose="03000509000000000000" pitchFamily="65" charset="-12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87563"/>
            <a:ext cx="8229600" cy="4556147"/>
          </a:xfrm>
          <a:solidFill>
            <a:srgbClr val="FF99CC"/>
          </a:solidFill>
          <a:ln w="22225"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en-US" altLang="ja-JP" b="1" dirty="0">
                <a:ea typeface="MS PGothic" pitchFamily="34" charset="-128"/>
              </a:rPr>
              <a:t>	</a:t>
            </a:r>
          </a:p>
          <a:p>
            <a:pPr algn="ctr">
              <a:buFontTx/>
              <a:buNone/>
            </a:pPr>
            <a:r>
              <a:rPr lang="en-US" altLang="ja-JP" b="1" dirty="0">
                <a:solidFill>
                  <a:schemeClr val="bg1"/>
                </a:solidFill>
                <a:ea typeface="MS PGothic" pitchFamily="34" charset="-128"/>
              </a:rPr>
              <a:t>“This (Canaanite slaughter) goes significantly </a:t>
            </a:r>
            <a:r>
              <a:rPr lang="en-US" altLang="ja-JP" b="1" u="sng" dirty="0">
                <a:solidFill>
                  <a:schemeClr val="bg1"/>
                </a:solidFill>
                <a:ea typeface="MS PGothic" pitchFamily="34" charset="-128"/>
              </a:rPr>
              <a:t>beyond</a:t>
            </a:r>
            <a:r>
              <a:rPr lang="en-US" altLang="ja-JP" b="1" dirty="0">
                <a:solidFill>
                  <a:schemeClr val="bg1"/>
                </a:solidFill>
                <a:ea typeface="MS PGothic" pitchFamily="34" charset="-128"/>
              </a:rPr>
              <a:t> the Geneva Convention </a:t>
            </a:r>
            <a:r>
              <a:rPr lang="en-US" b="1" dirty="0" err="1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  <a:t>日內瓦公約</a:t>
            </a:r>
            <a:r>
              <a:rPr lang="en-US" dirty="0">
                <a:solidFill>
                  <a:schemeClr val="bg1"/>
                </a:solidFill>
                <a:latin typeface="KaiTi" pitchFamily="49" charset="-122"/>
                <a:ea typeface="KaiTi" pitchFamily="49" charset="-122"/>
              </a:rPr>
              <a:t> </a:t>
            </a:r>
            <a:r>
              <a:rPr lang="en-US" altLang="ja-JP" b="1" dirty="0">
                <a:solidFill>
                  <a:schemeClr val="bg1"/>
                </a:solidFill>
                <a:ea typeface="MS PGothic" pitchFamily="34" charset="-128"/>
              </a:rPr>
              <a:t>and the protection of civilian life and the reservation of warfare to military personnel.”</a:t>
            </a:r>
            <a:r>
              <a:rPr lang="en-US" altLang="ja-JP" dirty="0">
                <a:solidFill>
                  <a:schemeClr val="bg1"/>
                </a:solidFill>
                <a:ea typeface="MS PGothic" pitchFamily="34" charset="-128"/>
              </a:rPr>
              <a:t> </a:t>
            </a:r>
          </a:p>
          <a:p>
            <a:pPr algn="ctr">
              <a:buFontTx/>
              <a:buNone/>
            </a:pPr>
            <a:r>
              <a:rPr lang="en-US" altLang="zh-CN" sz="28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8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对迦南人的屠杀</a:t>
            </a:r>
            <a:r>
              <a:rPr lang="en-US" altLang="zh-CN" sz="28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远远超出了</a:t>
            </a:r>
            <a:r>
              <a:rPr lang="en-US" altLang="zh-CN" sz="28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《</a:t>
            </a:r>
            <a:r>
              <a:rPr lang="zh-CN" altLang="en-US" sz="28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日内瓦公约</a:t>
            </a:r>
            <a:r>
              <a:rPr lang="en-US" altLang="zh-CN" sz="28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》</a:t>
            </a:r>
            <a:r>
              <a:rPr lang="zh-CN" altLang="en-US" sz="28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的保护范围，不仅保护了平民的生命，还保留了战争中的军事人员</a:t>
            </a:r>
            <a:r>
              <a:rPr lang="en-US" altLang="zh-CN" sz="28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.</a:t>
            </a:r>
            <a:endParaRPr lang="en-US" sz="2800" dirty="0">
              <a:solidFill>
                <a:schemeClr val="bg1"/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682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nimBg="1"/>
      <p:bldP spid="368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1356" y="1628800"/>
            <a:ext cx="8425444" cy="3513572"/>
          </a:xfrm>
        </p:spPr>
        <p:txBody>
          <a:bodyPr lIns="92075" tIns="46038" rIns="92075" bIns="46038"/>
          <a:lstStyle/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迦南地是新天新地的 </a:t>
            </a:r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预表</a:t>
            </a:r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允许迦南人在迦南，意味着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新天新地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中会有不信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人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! 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以色列人屠杀迦南人是</a:t>
            </a:r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预表</a:t>
            </a:r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神在基督第二次降临时的</a:t>
            </a:r>
            <a:r>
              <a:rPr lang="zh-CN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末日审判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是绝对的。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186C72-B6C3-4CF0-934B-B9370F93F800}"/>
              </a:ext>
            </a:extLst>
          </p:cNvPr>
          <p:cNvSpPr txBox="1"/>
          <p:nvPr/>
        </p:nvSpPr>
        <p:spPr>
          <a:xfrm>
            <a:off x="2286000" y="208563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ea typeface="TSC UKai M TT" pitchFamily="49" charset="-122"/>
              </a:rPr>
              <a:t>预表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9918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1356" y="692696"/>
            <a:ext cx="8559116" cy="5976664"/>
          </a:xfrm>
        </p:spPr>
        <p:txBody>
          <a:bodyPr lIns="92075" tIns="46038" rIns="92075" bIns="46038"/>
          <a:lstStyle/>
          <a:p>
            <a:pPr marL="344488" indent="-344488" algn="l" eaLnBrk="1" hangingPunct="1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民数记 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20:7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耶和华对摩西说：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8 “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你要拿着杖，和你的哥哥亚伦聚集会众，在他们眼前，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吩咐盘石出水；这样你就可以使盘石流出水来，给会众和他们的牲畜喝。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于是，摩西照着耶和华吩咐他的，从耶和华面前拿了杖去。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摩西和亚伦聚集了会众到盘石面前；摩西对他们说：“悖逆的人哪，你们要听，我们为你们使水从盘石中流出来吗？”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11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摩西举手，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用杖击打盘石两次，就有很多水流出来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，会众和他们的牲畜都喝了。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耶和华对摩西和亚伦说：“因为你们不信我，不在以色列人眼前尊我为圣，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所以你们必不得领这会众进入我赐给他们的地。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”</a:t>
            </a:r>
            <a:endParaRPr lang="en-US" altLang="zh-CN" sz="2200" dirty="0">
              <a:latin typeface="+mj-lt"/>
              <a:ea typeface="DFKai-SB" panose="03000509000000000000" pitchFamily="65" charset="-120"/>
            </a:endParaRPr>
          </a:p>
          <a:p>
            <a:pPr marL="344488" indent="-344488" algn="l" eaLnBrk="1" hangingPunct="1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zh-TW" altLang="en-US" sz="2200" dirty="0">
                <a:latin typeface="+mj-lt"/>
                <a:ea typeface="DFKai-SB" panose="03000509000000000000" pitchFamily="65" charset="-120"/>
              </a:rPr>
              <a:t>哥林多前书 </a:t>
            </a:r>
            <a:r>
              <a:rPr lang="en-US" altLang="zh-TW" sz="2200" dirty="0">
                <a:latin typeface="+mj-lt"/>
                <a:ea typeface="DFKai-SB" panose="03000509000000000000" pitchFamily="65" charset="-120"/>
              </a:rPr>
              <a:t>10: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1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弟兄们，我不愿意你们不知道，我们的祖宗都曾经在云下，都曾经从海中经过，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2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都曾经在云里在海里受洗归于摩西。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3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他们都吃了一样的灵粮，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4 </a:t>
            </a:r>
            <a:r>
              <a:rPr lang="zh-CN" altLang="en-US" sz="22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都喝了一样的灵水；他们所喝的，是从那随着他们的灵盘石那里来的，这盘石就是基督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CN" sz="2200" dirty="0">
              <a:latin typeface="+mj-lt"/>
              <a:ea typeface="DFKai-SB" panose="03000509000000000000" pitchFamily="65" charset="-120"/>
            </a:endParaRPr>
          </a:p>
          <a:p>
            <a:pPr marL="344488" indent="-344488" algn="l" eaLnBrk="1" hangingPunct="1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盘石预表基督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. </a:t>
            </a:r>
            <a:r>
              <a:rPr lang="zh-CN" altLang="en-US" sz="2200" dirty="0">
                <a:solidFill>
                  <a:srgbClr val="FFFF00"/>
                </a:solidFill>
                <a:ea typeface="DFKai-SB" panose="03000509000000000000" pitchFamily="65" charset="-120"/>
              </a:rPr>
              <a:t>杖</a:t>
            </a:r>
            <a:r>
              <a:rPr lang="zh-CN" altLang="en-US" sz="2200" dirty="0">
                <a:ea typeface="DFKai-SB" panose="03000509000000000000" pitchFamily="65" charset="-120"/>
              </a:rPr>
              <a:t>预表律法</a:t>
            </a:r>
            <a:r>
              <a:rPr lang="en-US" altLang="zh-CN" sz="2200" dirty="0">
                <a:ea typeface="DFKai-SB" panose="03000509000000000000" pitchFamily="65" charset="-120"/>
              </a:rPr>
              <a:t>. </a:t>
            </a:r>
            <a:r>
              <a:rPr lang="zh-CN" altLang="en-US" sz="2200" dirty="0">
                <a:ea typeface="DFKai-SB" panose="03000509000000000000" pitchFamily="65" charset="-120"/>
              </a:rPr>
              <a:t> </a:t>
            </a:r>
            <a:r>
              <a:rPr lang="zh-CN" altLang="en-US" sz="2200" dirty="0">
                <a:latin typeface="+mj-lt"/>
                <a:ea typeface="DFKai-SB" panose="03000509000000000000" pitchFamily="65" charset="-120"/>
              </a:rPr>
              <a:t>摩西第二次击打磐石意味着耶稣将两次接受神的审判。这是不可能的</a:t>
            </a:r>
            <a:r>
              <a:rPr lang="en-US" altLang="zh-CN" sz="2200" dirty="0">
                <a:latin typeface="+mj-lt"/>
                <a:ea typeface="DFKai-SB" panose="03000509000000000000" pitchFamily="65" charset="-120"/>
              </a:rPr>
              <a:t>!  </a:t>
            </a:r>
            <a:endParaRPr lang="en-US" altLang="zh-TW" sz="22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186C72-B6C3-4CF0-934B-B9370F93F800}"/>
              </a:ext>
            </a:extLst>
          </p:cNvPr>
          <p:cNvSpPr txBox="1"/>
          <p:nvPr/>
        </p:nvSpPr>
        <p:spPr>
          <a:xfrm>
            <a:off x="2286000" y="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预表</a:t>
            </a: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324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924" y="980728"/>
            <a:ext cx="8425444" cy="4737708"/>
          </a:xfrm>
        </p:spPr>
        <p:txBody>
          <a:bodyPr lIns="92075" tIns="46038" rIns="92075" bIns="46038"/>
          <a:lstStyle/>
          <a:p>
            <a:pPr marL="571500" indent="-571500" algn="l" eaLnBrk="1" hangingPunct="1">
              <a:lnSpc>
                <a:spcPts val="3200"/>
              </a:lnSpc>
              <a:buFont typeface="Arial" panose="020B0604020202020204" pitchFamily="34" charset="0"/>
              <a:buChar char="•"/>
            </a:pPr>
            <a:r>
              <a:rPr lang="zh-TW" altLang="en-US" sz="2600" dirty="0">
                <a:ea typeface="TSC UKai M TT" pitchFamily="49" charset="-122"/>
              </a:rPr>
              <a:t>约书亚记 </a:t>
            </a:r>
            <a:r>
              <a:rPr lang="en-US" altLang="zh-TW" sz="2600" dirty="0">
                <a:ea typeface="TSC UKai M TT" pitchFamily="49" charset="-122"/>
              </a:rPr>
              <a:t>7 :</a:t>
            </a:r>
            <a:r>
              <a:rPr lang="en-US" altLang="zh-CN" sz="2600" dirty="0">
                <a:ea typeface="TSC UKai M TT" pitchFamily="49" charset="-122"/>
              </a:rPr>
              <a:t>24 </a:t>
            </a:r>
            <a:r>
              <a:rPr lang="zh-CN" altLang="en-US" sz="2600" dirty="0">
                <a:ea typeface="TSC UKai M TT" pitchFamily="49" charset="-122"/>
              </a:rPr>
              <a:t>约书亚和全体以色列人一起把谢拉的曾孙</a:t>
            </a:r>
            <a:r>
              <a:rPr lang="zh-CN" altLang="en-US" sz="2600" dirty="0">
                <a:solidFill>
                  <a:srgbClr val="FFFF00"/>
                </a:solidFill>
                <a:ea typeface="TSC UKai M TT" pitchFamily="49" charset="-122"/>
              </a:rPr>
              <a:t>亚干</a:t>
            </a:r>
            <a:r>
              <a:rPr lang="zh-CN" altLang="en-US" sz="2600" dirty="0">
                <a:ea typeface="TSC UKai M TT" pitchFamily="49" charset="-122"/>
              </a:rPr>
              <a:t>和</a:t>
            </a:r>
            <a:r>
              <a:rPr lang="zh-CN" altLang="en-US" sz="2600" dirty="0">
                <a:solidFill>
                  <a:srgbClr val="FFFF00"/>
                </a:solidFill>
                <a:ea typeface="TSC UKai M TT" pitchFamily="49" charset="-122"/>
              </a:rPr>
              <a:t>那银子</a:t>
            </a:r>
            <a:r>
              <a:rPr lang="zh-CN" altLang="en-US" sz="2600" dirty="0">
                <a:ea typeface="TSC UKai M TT" pitchFamily="49" charset="-122"/>
              </a:rPr>
              <a:t>、</a:t>
            </a:r>
            <a:r>
              <a:rPr lang="zh-CN" altLang="en-US" sz="2600" dirty="0">
                <a:solidFill>
                  <a:srgbClr val="FFFF00"/>
                </a:solidFill>
                <a:ea typeface="TSC UKai M TT" pitchFamily="49" charset="-122"/>
              </a:rPr>
              <a:t>那件衣服</a:t>
            </a:r>
            <a:r>
              <a:rPr lang="zh-CN" altLang="en-US" sz="2600" dirty="0">
                <a:ea typeface="TSC UKai M TT" pitchFamily="49" charset="-122"/>
              </a:rPr>
              <a:t>、</a:t>
            </a:r>
            <a:r>
              <a:rPr lang="zh-CN" altLang="en-US" sz="2600" dirty="0">
                <a:solidFill>
                  <a:srgbClr val="FFFF00"/>
                </a:solidFill>
                <a:ea typeface="TSC UKai M TT" pitchFamily="49" charset="-122"/>
              </a:rPr>
              <a:t>那金条</a:t>
            </a:r>
            <a:r>
              <a:rPr lang="zh-CN" altLang="en-US" sz="2600" dirty="0">
                <a:ea typeface="TSC UKai M TT" pitchFamily="49" charset="-122"/>
              </a:rPr>
              <a:t>，以及</a:t>
            </a:r>
            <a:r>
              <a:rPr lang="zh-CN" altLang="en-US" sz="2600" dirty="0">
                <a:solidFill>
                  <a:srgbClr val="FFFF00"/>
                </a:solidFill>
                <a:ea typeface="TSC UKai M TT" pitchFamily="49" charset="-122"/>
              </a:rPr>
              <a:t>亚干的儿女、牛、驴、羊、帐棚</a:t>
            </a:r>
            <a:r>
              <a:rPr lang="zh-CN" altLang="en-US" sz="2600" dirty="0">
                <a:ea typeface="TSC UKai M TT" pitchFamily="49" charset="-122"/>
              </a:rPr>
              <a:t>和</a:t>
            </a:r>
            <a:r>
              <a:rPr lang="zh-CN" altLang="en-US" sz="2600" dirty="0">
                <a:solidFill>
                  <a:srgbClr val="FFFF00"/>
                </a:solidFill>
                <a:ea typeface="TSC UKai M TT" pitchFamily="49" charset="-122"/>
              </a:rPr>
              <a:t>他所有的一切</a:t>
            </a:r>
            <a:r>
              <a:rPr lang="zh-CN" altLang="en-US" sz="2600" dirty="0">
                <a:ea typeface="TSC UKai M TT" pitchFamily="49" charset="-122"/>
              </a:rPr>
              <a:t>，都带上亚割谷去。</a:t>
            </a:r>
            <a:r>
              <a:rPr lang="en-US" altLang="zh-CN" sz="2600" dirty="0">
                <a:ea typeface="TSC UKai M TT" pitchFamily="49" charset="-122"/>
              </a:rPr>
              <a:t>25 </a:t>
            </a:r>
            <a:r>
              <a:rPr lang="zh-CN" altLang="en-US" sz="2600" dirty="0">
                <a:ea typeface="TSC UKai M TT" pitchFamily="49" charset="-122"/>
              </a:rPr>
              <a:t>约书亚说：“你为甚么给我们招惹灾祸呢？今天耶和华必使你遭受灾祸。”于是</a:t>
            </a:r>
            <a:r>
              <a:rPr lang="zh-CN" altLang="en-US" sz="2600" dirty="0">
                <a:solidFill>
                  <a:srgbClr val="FFFF00"/>
                </a:solidFill>
                <a:ea typeface="TSC UKai M TT" pitchFamily="49" charset="-122"/>
              </a:rPr>
              <a:t>全体以色列人用石头把他打死。他们用石头打死他们以后，就把一切用火烧了</a:t>
            </a:r>
            <a:r>
              <a:rPr lang="zh-CN" altLang="en-US" sz="2600" dirty="0">
                <a:ea typeface="TSC UKai M TT" pitchFamily="49" charset="-122"/>
              </a:rPr>
              <a:t>。</a:t>
            </a:r>
            <a:endParaRPr lang="en-US" altLang="zh-CN" sz="2600" dirty="0">
              <a:ea typeface="TSC UKai M TT" pitchFamily="49" charset="-122"/>
            </a:endParaRPr>
          </a:p>
          <a:p>
            <a:pPr marL="571500" indent="-571500" algn="l" eaLnBrk="1" hangingPunct="1">
              <a:lnSpc>
                <a:spcPts val="3200"/>
              </a:lnSpc>
              <a:buFont typeface="Arial" panose="020B0604020202020204" pitchFamily="34" charset="0"/>
              <a:buChar char="•"/>
            </a:pPr>
            <a:endParaRPr lang="en-US" altLang="zh-CN" sz="2600" dirty="0">
              <a:ea typeface="TSC UKai M TT" pitchFamily="49" charset="-122"/>
            </a:endParaRPr>
          </a:p>
          <a:p>
            <a:pPr marL="571500" indent="-571500" algn="l" eaLnBrk="1" hangingPunct="1">
              <a:lnSpc>
                <a:spcPts val="3200"/>
              </a:lnSpc>
              <a:buFont typeface="Arial" panose="020B0604020202020204" pitchFamily="34" charset="0"/>
              <a:buChar char="•"/>
            </a:pPr>
            <a:r>
              <a:rPr lang="zh-CN" altLang="en-US" sz="2600" dirty="0">
                <a:ea typeface="TSC UKai M TT" pitchFamily="49" charset="-122"/>
              </a:rPr>
              <a:t>亚干之所以被如此严厉地审判，是因为他的盗窃行为暗示着罪恶被带入了新天新地中</a:t>
            </a:r>
            <a:r>
              <a:rPr lang="en-US" altLang="zh-CN" sz="2600" dirty="0">
                <a:ea typeface="TSC UKai M TT" pitchFamily="49" charset="-122"/>
              </a:rPr>
              <a:t>!</a:t>
            </a:r>
            <a:r>
              <a:rPr lang="en-US" altLang="zh-TW" sz="2600" dirty="0">
                <a:ea typeface="TSC UKai M TT" pitchFamily="49" charset="-122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186C72-B6C3-4CF0-934B-B9370F93F800}"/>
              </a:ext>
            </a:extLst>
          </p:cNvPr>
          <p:cNvSpPr txBox="1"/>
          <p:nvPr/>
        </p:nvSpPr>
        <p:spPr>
          <a:xfrm>
            <a:off x="2286000" y="35472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ea typeface="TSC UKai M TT" pitchFamily="49" charset="-122"/>
              </a:rPr>
              <a:t>预表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8033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132856"/>
            <a:ext cx="7931224" cy="4344144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ja-JP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上下文的分析 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Contextual Analysis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历史 </a:t>
            </a:r>
            <a:r>
              <a:rPr lang="en-US" altLang="zh-CN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文化背景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Historical/Cultural background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ja-JP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字汇的研究 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Word Study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ja-JP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文法的分析 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(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Grammatical Analysis</a:t>
            </a:r>
            <a:r>
              <a:rPr lang="en-US" altLang="ja-JP" dirty="0">
                <a:latin typeface="+mj-lt"/>
                <a:ea typeface="DFKai-SB" panose="03000509000000000000" pitchFamily="65" charset="-120"/>
              </a:rPr>
              <a:t>) 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795338" lvl="1" indent="-338138" eaLnBrk="1" hangingPunct="1">
              <a:lnSpc>
                <a:spcPts val="3200"/>
              </a:lnSpc>
              <a:buFont typeface="Wingdings" pitchFamily="2" charset="2"/>
              <a:buChar char="Ø"/>
            </a:pP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15263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99FF"/>
                </a:solidFill>
                <a:ea typeface="DFKai-SB" panose="03000509000000000000" pitchFamily="65" charset="-120"/>
              </a:rPr>
              <a:t>一般</a:t>
            </a:r>
            <a:r>
              <a:rPr lang="zh-CN" altLang="en-US" dirty="0">
                <a:ea typeface="DFKai-SB" panose="03000509000000000000" pitchFamily="65" charset="-120"/>
              </a:rPr>
              <a:t>释经学 </a:t>
            </a:r>
            <a:r>
              <a:rPr lang="en-US" altLang="zh-CN" dirty="0">
                <a:ea typeface="DFKai-SB" panose="03000509000000000000" pitchFamily="65" charset="-120"/>
              </a:rPr>
              <a:t>- </a:t>
            </a:r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普通的解释原则</a:t>
            </a:r>
            <a:endParaRPr lang="en-US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6061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672916"/>
            <a:ext cx="7848600" cy="28502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历史</a:t>
            </a:r>
            <a:r>
              <a:rPr lang="en-US" altLang="zh-CN" sz="44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/</a:t>
            </a:r>
            <a:r>
              <a:rPr lang="zh-CN" altLang="en-US" sz="44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文化背景</a:t>
            </a:r>
            <a:endParaRPr lang="en-US" altLang="zh-TW" sz="4400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4662802"/>
      </p:ext>
    </p:extLst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32137</TotalTime>
  <Words>2301</Words>
  <Application>Microsoft Office PowerPoint</Application>
  <PresentationFormat>On-screen Show (4:3)</PresentationFormat>
  <Paragraphs>119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DFKai-SB</vt:lpstr>
      <vt:lpstr>KaiTi</vt:lpstr>
      <vt:lpstr>MS PGothic</vt:lpstr>
      <vt:lpstr>TSC UKai M TT</vt:lpstr>
      <vt:lpstr>Arial</vt:lpstr>
      <vt:lpstr>Times New Roman</vt:lpstr>
      <vt:lpstr>Wingdings</vt:lpstr>
      <vt:lpstr>Orbit</vt:lpstr>
      <vt:lpstr>PowerPoint Presentation</vt:lpstr>
      <vt:lpstr>PowerPoint Presentation</vt:lpstr>
      <vt:lpstr>PowerPoint Presentation</vt:lpstr>
      <vt:lpstr>V. Philips Long 博士  圣约神学院前教授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1516</cp:revision>
  <cp:lastPrinted>2023-06-03T03:02:04Z</cp:lastPrinted>
  <dcterms:created xsi:type="dcterms:W3CDTF">1998-11-23T20:04:09Z</dcterms:created>
  <dcterms:modified xsi:type="dcterms:W3CDTF">2024-11-05T17:03:40Z</dcterms:modified>
</cp:coreProperties>
</file>